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22677438" cy="16459200"/>
  <p:notesSz cx="6858000" cy="9144000"/>
  <p:defaultTextStyle>
    <a:defPPr>
      <a:defRPr lang="en-US"/>
    </a:defPPr>
    <a:lvl1pPr marL="0" algn="l" defTabSz="10972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97280" algn="l" defTabSz="10972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94560" algn="l" defTabSz="10972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91840" algn="l" defTabSz="10972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89120" algn="l" defTabSz="10972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86400" algn="l" defTabSz="10972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83680" algn="l" defTabSz="10972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80960" algn="l" defTabSz="10972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78240" algn="l" defTabSz="10972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CC"/>
    <a:srgbClr val="0000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655" autoAdjust="0"/>
  </p:normalViewPr>
  <p:slideViewPr>
    <p:cSldViewPr snapToGrid="0" snapToObjects="1">
      <p:cViewPr varScale="1">
        <p:scale>
          <a:sx n="48" d="100"/>
          <a:sy n="48" d="100"/>
        </p:scale>
        <p:origin x="-2152" y="-128"/>
      </p:cViewPr>
      <p:guideLst>
        <p:guide orient="horz" pos="5184"/>
        <p:guide pos="7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0808" y="5113022"/>
            <a:ext cx="19275822" cy="35280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1616" y="9326880"/>
            <a:ext cx="15874207" cy="42062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80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37EBC-AB94-254D-82E9-20079803DA7A}" type="datetimeFigureOut">
              <a:rPr lang="en-US" smtClean="0"/>
              <a:t>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9F0C-39D8-2D48-9E82-08016F6C7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37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37EBC-AB94-254D-82E9-20079803DA7A}" type="datetimeFigureOut">
              <a:rPr lang="en-US" smtClean="0"/>
              <a:t>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9F0C-39D8-2D48-9E82-08016F6C7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9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441142" y="659132"/>
            <a:ext cx="5102424" cy="140436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3872" y="659132"/>
            <a:ext cx="14929313" cy="140436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37EBC-AB94-254D-82E9-20079803DA7A}" type="datetimeFigureOut">
              <a:rPr lang="en-US" smtClean="0"/>
              <a:t>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9F0C-39D8-2D48-9E82-08016F6C7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2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37EBC-AB94-254D-82E9-20079803DA7A}" type="datetimeFigureOut">
              <a:rPr lang="en-US" smtClean="0"/>
              <a:t>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9F0C-39D8-2D48-9E82-08016F6C7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25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361" y="10576562"/>
            <a:ext cx="19275822" cy="3268980"/>
          </a:xfrm>
        </p:spPr>
        <p:txBody>
          <a:bodyPr anchor="t"/>
          <a:lstStyle>
            <a:lvl1pPr algn="l">
              <a:defRPr sz="9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1361" y="6976113"/>
            <a:ext cx="19275822" cy="3600449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9728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37EBC-AB94-254D-82E9-20079803DA7A}" type="datetimeFigureOut">
              <a:rPr lang="en-US" smtClean="0"/>
              <a:t>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9F0C-39D8-2D48-9E82-08016F6C7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7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3872" y="3840481"/>
            <a:ext cx="10015868" cy="10862312"/>
          </a:xfrm>
        </p:spPr>
        <p:txBody>
          <a:bodyPr/>
          <a:lstStyle>
            <a:lvl1pPr>
              <a:defRPr sz="6700"/>
            </a:lvl1pPr>
            <a:lvl2pPr>
              <a:defRPr sz="58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27698" y="3840481"/>
            <a:ext cx="10015868" cy="10862312"/>
          </a:xfrm>
        </p:spPr>
        <p:txBody>
          <a:bodyPr/>
          <a:lstStyle>
            <a:lvl1pPr>
              <a:defRPr sz="6700"/>
            </a:lvl1pPr>
            <a:lvl2pPr>
              <a:defRPr sz="58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37EBC-AB94-254D-82E9-20079803DA7A}" type="datetimeFigureOut">
              <a:rPr lang="en-US" smtClean="0"/>
              <a:t>2/7/13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9F0C-39D8-2D48-9E82-08016F6C7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872" y="3684272"/>
            <a:ext cx="10019807" cy="1535429"/>
          </a:xfrm>
        </p:spPr>
        <p:txBody>
          <a:bodyPr anchor="b"/>
          <a:lstStyle>
            <a:lvl1pPr marL="0" indent="0">
              <a:buNone/>
              <a:defRPr sz="580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00" b="1"/>
            </a:lvl3pPr>
            <a:lvl4pPr marL="3291840" indent="0">
              <a:buNone/>
              <a:defRPr sz="3800" b="1"/>
            </a:lvl4pPr>
            <a:lvl5pPr marL="4389120" indent="0">
              <a:buNone/>
              <a:defRPr sz="3800" b="1"/>
            </a:lvl5pPr>
            <a:lvl6pPr marL="5486400" indent="0">
              <a:buNone/>
              <a:defRPr sz="3800" b="1"/>
            </a:lvl6pPr>
            <a:lvl7pPr marL="6583680" indent="0">
              <a:buNone/>
              <a:defRPr sz="3800" b="1"/>
            </a:lvl7pPr>
            <a:lvl8pPr marL="7680960" indent="0">
              <a:buNone/>
              <a:defRPr sz="3800" b="1"/>
            </a:lvl8pPr>
            <a:lvl9pPr marL="8778240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872" y="5219700"/>
            <a:ext cx="10019807" cy="9483092"/>
          </a:xfrm>
        </p:spPr>
        <p:txBody>
          <a:bodyPr/>
          <a:lstStyle>
            <a:lvl1pPr>
              <a:defRPr sz="58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519825" y="3684272"/>
            <a:ext cx="10023743" cy="1535429"/>
          </a:xfrm>
        </p:spPr>
        <p:txBody>
          <a:bodyPr anchor="b"/>
          <a:lstStyle>
            <a:lvl1pPr marL="0" indent="0">
              <a:buNone/>
              <a:defRPr sz="580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00" b="1"/>
            </a:lvl3pPr>
            <a:lvl4pPr marL="3291840" indent="0">
              <a:buNone/>
              <a:defRPr sz="3800" b="1"/>
            </a:lvl4pPr>
            <a:lvl5pPr marL="4389120" indent="0">
              <a:buNone/>
              <a:defRPr sz="3800" b="1"/>
            </a:lvl5pPr>
            <a:lvl6pPr marL="5486400" indent="0">
              <a:buNone/>
              <a:defRPr sz="3800" b="1"/>
            </a:lvl6pPr>
            <a:lvl7pPr marL="6583680" indent="0">
              <a:buNone/>
              <a:defRPr sz="3800" b="1"/>
            </a:lvl7pPr>
            <a:lvl8pPr marL="7680960" indent="0">
              <a:buNone/>
              <a:defRPr sz="3800" b="1"/>
            </a:lvl8pPr>
            <a:lvl9pPr marL="8778240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519825" y="5219700"/>
            <a:ext cx="10023743" cy="9483092"/>
          </a:xfrm>
        </p:spPr>
        <p:txBody>
          <a:bodyPr/>
          <a:lstStyle>
            <a:lvl1pPr>
              <a:defRPr sz="58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37EBC-AB94-254D-82E9-20079803DA7A}" type="datetimeFigureOut">
              <a:rPr lang="en-US" smtClean="0"/>
              <a:t>2/7/13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9F0C-39D8-2D48-9E82-08016F6C7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27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37EBC-AB94-254D-82E9-20079803DA7A}" type="datetimeFigureOut">
              <a:rPr lang="en-US" smtClean="0"/>
              <a:t>2/7/13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9F0C-39D8-2D48-9E82-08016F6C7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76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37EBC-AB94-254D-82E9-20079803DA7A}" type="datetimeFigureOut">
              <a:rPr lang="en-US" smtClean="0"/>
              <a:t>2/7/13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9F0C-39D8-2D48-9E82-08016F6C7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7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874" y="655320"/>
            <a:ext cx="7460721" cy="278892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6248" y="655321"/>
            <a:ext cx="12677318" cy="14047472"/>
          </a:xfrm>
        </p:spPr>
        <p:txBody>
          <a:bodyPr/>
          <a:lstStyle>
            <a:lvl1pPr>
              <a:defRPr sz="7700"/>
            </a:lvl1pPr>
            <a:lvl2pPr>
              <a:defRPr sz="6700"/>
            </a:lvl2pPr>
            <a:lvl3pPr>
              <a:defRPr sz="5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74" y="3444241"/>
            <a:ext cx="7460721" cy="11258552"/>
          </a:xfrm>
        </p:spPr>
        <p:txBody>
          <a:bodyPr/>
          <a:lstStyle>
            <a:lvl1pPr marL="0" indent="0">
              <a:buNone/>
              <a:defRPr sz="3400"/>
            </a:lvl1pPr>
            <a:lvl2pPr marL="1097280" indent="0">
              <a:buNone/>
              <a:defRPr sz="2900"/>
            </a:lvl2pPr>
            <a:lvl3pPr marL="2194560" indent="0">
              <a:buNone/>
              <a:defRPr sz="2400"/>
            </a:lvl3pPr>
            <a:lvl4pPr marL="3291840" indent="0">
              <a:buNone/>
              <a:defRPr sz="2200"/>
            </a:lvl4pPr>
            <a:lvl5pPr marL="4389120" indent="0">
              <a:buNone/>
              <a:defRPr sz="2200"/>
            </a:lvl5pPr>
            <a:lvl6pPr marL="5486400" indent="0">
              <a:buNone/>
              <a:defRPr sz="2200"/>
            </a:lvl6pPr>
            <a:lvl7pPr marL="6583680" indent="0">
              <a:buNone/>
              <a:defRPr sz="2200"/>
            </a:lvl7pPr>
            <a:lvl8pPr marL="7680960" indent="0">
              <a:buNone/>
              <a:defRPr sz="2200"/>
            </a:lvl8pPr>
            <a:lvl9pPr marL="8778240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37EBC-AB94-254D-82E9-20079803DA7A}" type="datetimeFigureOut">
              <a:rPr lang="en-US" smtClean="0"/>
              <a:t>2/7/13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9F0C-39D8-2D48-9E82-08016F6C7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9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4936" y="11521440"/>
            <a:ext cx="13606463" cy="1360172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44936" y="1470660"/>
            <a:ext cx="13606463" cy="9875520"/>
          </a:xfrm>
        </p:spPr>
        <p:txBody>
          <a:bodyPr/>
          <a:lstStyle>
            <a:lvl1pPr marL="0" indent="0">
              <a:buNone/>
              <a:defRPr sz="7700"/>
            </a:lvl1pPr>
            <a:lvl2pPr marL="1097280" indent="0">
              <a:buNone/>
              <a:defRPr sz="6700"/>
            </a:lvl2pPr>
            <a:lvl3pPr marL="2194560" indent="0">
              <a:buNone/>
              <a:defRPr sz="580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44936" y="12881612"/>
            <a:ext cx="13606463" cy="1931669"/>
          </a:xfrm>
        </p:spPr>
        <p:txBody>
          <a:bodyPr/>
          <a:lstStyle>
            <a:lvl1pPr marL="0" indent="0">
              <a:buNone/>
              <a:defRPr sz="3400"/>
            </a:lvl1pPr>
            <a:lvl2pPr marL="1097280" indent="0">
              <a:buNone/>
              <a:defRPr sz="2900"/>
            </a:lvl2pPr>
            <a:lvl3pPr marL="2194560" indent="0">
              <a:buNone/>
              <a:defRPr sz="2400"/>
            </a:lvl3pPr>
            <a:lvl4pPr marL="3291840" indent="0">
              <a:buNone/>
              <a:defRPr sz="2200"/>
            </a:lvl4pPr>
            <a:lvl5pPr marL="4389120" indent="0">
              <a:buNone/>
              <a:defRPr sz="2200"/>
            </a:lvl5pPr>
            <a:lvl6pPr marL="5486400" indent="0">
              <a:buNone/>
              <a:defRPr sz="2200"/>
            </a:lvl6pPr>
            <a:lvl7pPr marL="6583680" indent="0">
              <a:buNone/>
              <a:defRPr sz="2200"/>
            </a:lvl7pPr>
            <a:lvl8pPr marL="7680960" indent="0">
              <a:buNone/>
              <a:defRPr sz="2200"/>
            </a:lvl8pPr>
            <a:lvl9pPr marL="8778240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37EBC-AB94-254D-82E9-20079803DA7A}" type="datetimeFigureOut">
              <a:rPr lang="en-US" smtClean="0"/>
              <a:t>2/7/13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9F0C-39D8-2D48-9E82-08016F6C7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0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3872" y="659132"/>
            <a:ext cx="20409694" cy="2743200"/>
          </a:xfrm>
          <a:prstGeom prst="rect">
            <a:avLst/>
          </a:prstGeom>
        </p:spPr>
        <p:txBody>
          <a:bodyPr vert="horz" lIns="219456" tIns="109728" rIns="219456" bIns="10972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872" y="3840481"/>
            <a:ext cx="20409694" cy="10862312"/>
          </a:xfrm>
          <a:prstGeom prst="rect">
            <a:avLst/>
          </a:prstGeom>
        </p:spPr>
        <p:txBody>
          <a:bodyPr vert="horz" lIns="219456" tIns="109728" rIns="219456" bIns="10972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872" y="15255242"/>
            <a:ext cx="5291402" cy="876300"/>
          </a:xfrm>
          <a:prstGeom prst="rect">
            <a:avLst/>
          </a:prstGeom>
        </p:spPr>
        <p:txBody>
          <a:bodyPr vert="horz" lIns="219456" tIns="109728" rIns="219456" bIns="109728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37EBC-AB94-254D-82E9-20079803DA7A}" type="datetimeFigureOut">
              <a:rPr lang="en-US" smtClean="0"/>
              <a:t>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48125" y="15255242"/>
            <a:ext cx="7181189" cy="876300"/>
          </a:xfrm>
          <a:prstGeom prst="rect">
            <a:avLst/>
          </a:prstGeom>
        </p:spPr>
        <p:txBody>
          <a:bodyPr vert="horz" lIns="219456" tIns="109728" rIns="219456" bIns="109728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52164" y="15255242"/>
            <a:ext cx="5291402" cy="876300"/>
          </a:xfrm>
          <a:prstGeom prst="rect">
            <a:avLst/>
          </a:prstGeom>
        </p:spPr>
        <p:txBody>
          <a:bodyPr vert="horz" lIns="219456" tIns="109728" rIns="219456" bIns="109728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49F0C-39D8-2D48-9E82-08016F6C7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1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7280" rtl="0" eaLnBrk="1" latinLnBrk="0" hangingPunct="1">
        <a:spcBef>
          <a:spcPct val="0"/>
        </a:spcBef>
        <a:buNone/>
        <a:defRPr sz="10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1097280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1pPr>
      <a:lvl2pPr marL="1783080" indent="-685800" algn="l" defTabSz="1097280" rtl="0" eaLnBrk="1" latinLnBrk="0" hangingPunct="1">
        <a:spcBef>
          <a:spcPct val="20000"/>
        </a:spcBef>
        <a:buFont typeface="Arial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1097280" rtl="0" eaLnBrk="1" latinLnBrk="0" hangingPunct="1">
        <a:spcBef>
          <a:spcPct val="20000"/>
        </a:spcBef>
        <a:buFont typeface="Arial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1097280" rtl="0" eaLnBrk="1" latinLnBrk="0" hangingPunct="1">
        <a:spcBef>
          <a:spcPct val="20000"/>
        </a:spcBef>
        <a:buFont typeface="Arial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1097280" rtl="0" eaLnBrk="1" latinLnBrk="0" hangingPunct="1">
        <a:spcBef>
          <a:spcPct val="20000"/>
        </a:spcBef>
        <a:buFont typeface="Arial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109728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109728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109728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109728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mailto:SRICKLESS@UCSD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7" r="117"/>
          <a:stretch/>
        </p:blipFill>
        <p:spPr>
          <a:xfrm>
            <a:off x="-1018697" y="-312962"/>
            <a:ext cx="24270789" cy="167854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85873" y="3660622"/>
            <a:ext cx="11922961" cy="1080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000099"/>
                </a:solidFill>
              </a:rPr>
              <a:t>PARTICIPANTS</a:t>
            </a:r>
          </a:p>
          <a:p>
            <a:endParaRPr lang="en-US" sz="2800" b="1" dirty="0" smtClean="0">
              <a:solidFill>
                <a:srgbClr val="000099"/>
              </a:solidFill>
            </a:endParaRPr>
          </a:p>
          <a:p>
            <a:r>
              <a:rPr lang="en-US" sz="2800" b="1" dirty="0" smtClean="0">
                <a:solidFill>
                  <a:srgbClr val="000099"/>
                </a:solidFill>
              </a:rPr>
              <a:t>HELEN FROWE, University of Kent</a:t>
            </a:r>
          </a:p>
          <a:p>
            <a:r>
              <a:rPr lang="en-US" sz="2400" b="1" i="1" dirty="0" smtClean="0">
                <a:solidFill>
                  <a:srgbClr val="000099"/>
                </a:solidFill>
              </a:rPr>
              <a:t>Commentator: David Reed </a:t>
            </a:r>
            <a:r>
              <a:rPr lang="en-US" sz="2400" b="1" i="1" dirty="0" err="1" smtClean="0">
                <a:solidFill>
                  <a:srgbClr val="000099"/>
                </a:solidFill>
              </a:rPr>
              <a:t>Mapel</a:t>
            </a:r>
            <a:r>
              <a:rPr lang="en-US" sz="2400" b="1" i="1" dirty="0" smtClean="0">
                <a:solidFill>
                  <a:srgbClr val="000099"/>
                </a:solidFill>
              </a:rPr>
              <a:t>, University of Colorado-Boulder </a:t>
            </a:r>
          </a:p>
          <a:p>
            <a:endParaRPr lang="en-US" sz="2800" b="1" dirty="0" smtClean="0">
              <a:solidFill>
                <a:srgbClr val="000099"/>
              </a:solidFill>
            </a:endParaRPr>
          </a:p>
          <a:p>
            <a:r>
              <a:rPr lang="en-US" sz="2800" b="1" dirty="0" smtClean="0">
                <a:solidFill>
                  <a:srgbClr val="000099"/>
                </a:solidFill>
              </a:rPr>
              <a:t>ADIL AHMAD HAQUE, Rutgers School of Law</a:t>
            </a:r>
          </a:p>
          <a:p>
            <a:r>
              <a:rPr lang="en-US" sz="2400" b="1" i="1" dirty="0" smtClean="0">
                <a:solidFill>
                  <a:srgbClr val="000099"/>
                </a:solidFill>
              </a:rPr>
              <a:t>Commentator: Fran</a:t>
            </a:r>
            <a:r>
              <a:rPr lang="en-US" sz="2400" b="1" i="1" dirty="0" smtClean="0">
                <a:solidFill>
                  <a:srgbClr val="000099"/>
                </a:solidFill>
                <a:ea typeface="Lucida Grande"/>
                <a:cs typeface="Lucida Grande"/>
              </a:rPr>
              <a:t>çois </a:t>
            </a:r>
            <a:r>
              <a:rPr lang="en-US" sz="2400" b="1" i="1" dirty="0" err="1" smtClean="0">
                <a:solidFill>
                  <a:srgbClr val="000099"/>
                </a:solidFill>
                <a:ea typeface="Lucida Grande"/>
                <a:cs typeface="Lucida Grande"/>
              </a:rPr>
              <a:t>Tanguay</a:t>
            </a:r>
            <a:r>
              <a:rPr lang="en-US" sz="2400" b="1" i="1" dirty="0" smtClean="0">
                <a:solidFill>
                  <a:srgbClr val="000099"/>
                </a:solidFill>
                <a:ea typeface="Lucida Grande"/>
                <a:cs typeface="Lucida Grande"/>
              </a:rPr>
              <a:t>-Renaud, </a:t>
            </a:r>
            <a:r>
              <a:rPr lang="en-US" sz="2400" b="1" i="1" dirty="0" err="1" smtClean="0">
                <a:solidFill>
                  <a:srgbClr val="000099"/>
                </a:solidFill>
                <a:ea typeface="Lucida Grande"/>
                <a:cs typeface="Lucida Grande"/>
              </a:rPr>
              <a:t>Osgoode</a:t>
            </a:r>
            <a:r>
              <a:rPr lang="en-US" sz="2400" b="1" i="1" dirty="0" smtClean="0">
                <a:solidFill>
                  <a:srgbClr val="000099"/>
                </a:solidFill>
                <a:ea typeface="Lucida Grande"/>
                <a:cs typeface="Lucida Grande"/>
              </a:rPr>
              <a:t> Hall Law School, York University </a:t>
            </a:r>
            <a:endParaRPr lang="en-US" sz="2400" b="1" i="1" dirty="0" smtClean="0">
              <a:solidFill>
                <a:srgbClr val="000099"/>
              </a:solidFill>
            </a:endParaRPr>
          </a:p>
          <a:p>
            <a:endParaRPr lang="en-US" sz="2800" b="1" dirty="0" smtClean="0">
              <a:solidFill>
                <a:srgbClr val="000099"/>
              </a:solidFill>
            </a:endParaRPr>
          </a:p>
          <a:p>
            <a:r>
              <a:rPr lang="en-US" sz="2800" b="1" dirty="0" smtClean="0">
                <a:solidFill>
                  <a:srgbClr val="000099"/>
                </a:solidFill>
              </a:rPr>
              <a:t>SETH LAZAR, Australian National University</a:t>
            </a:r>
          </a:p>
          <a:p>
            <a:r>
              <a:rPr lang="en-US" sz="2400" b="1" i="1" dirty="0" smtClean="0">
                <a:solidFill>
                  <a:srgbClr val="000099"/>
                </a:solidFill>
              </a:rPr>
              <a:t>Commentator: Saba Bazargan, UC San Diego</a:t>
            </a:r>
          </a:p>
          <a:p>
            <a:endParaRPr lang="en-US" sz="2800" b="1" i="1" dirty="0">
              <a:solidFill>
                <a:srgbClr val="000099"/>
              </a:solidFill>
            </a:endParaRPr>
          </a:p>
          <a:p>
            <a:r>
              <a:rPr lang="en-US" sz="2800" b="1" dirty="0" smtClean="0">
                <a:solidFill>
                  <a:srgbClr val="000099"/>
                </a:solidFill>
              </a:rPr>
              <a:t>LARRY MAY, Vanderbilt University and Law School</a:t>
            </a:r>
          </a:p>
          <a:p>
            <a:r>
              <a:rPr lang="en-US" sz="2400" b="1" i="1" dirty="0">
                <a:solidFill>
                  <a:srgbClr val="000099"/>
                </a:solidFill>
              </a:rPr>
              <a:t>Commentator: Kai Draper, University of Delaware</a:t>
            </a:r>
          </a:p>
          <a:p>
            <a:endParaRPr lang="en-US" sz="2800" b="1" dirty="0" smtClean="0">
              <a:solidFill>
                <a:srgbClr val="000099"/>
              </a:solidFill>
            </a:endParaRPr>
          </a:p>
          <a:p>
            <a:r>
              <a:rPr lang="en-US" sz="2800" b="1" dirty="0" smtClean="0">
                <a:solidFill>
                  <a:srgbClr val="000099"/>
                </a:solidFill>
              </a:rPr>
              <a:t>JEFF </a:t>
            </a:r>
            <a:r>
              <a:rPr lang="en-US" sz="2800" b="1" dirty="0" err="1" smtClean="0">
                <a:solidFill>
                  <a:srgbClr val="000099"/>
                </a:solidFill>
              </a:rPr>
              <a:t>McMAHAN</a:t>
            </a:r>
            <a:r>
              <a:rPr lang="en-US" sz="2800" b="1" dirty="0" smtClean="0">
                <a:solidFill>
                  <a:srgbClr val="000099"/>
                </a:solidFill>
              </a:rPr>
              <a:t>, Rutgers University</a:t>
            </a:r>
          </a:p>
          <a:p>
            <a:r>
              <a:rPr lang="en-US" sz="2400" b="1" i="1" dirty="0" smtClean="0">
                <a:solidFill>
                  <a:srgbClr val="000099"/>
                </a:solidFill>
              </a:rPr>
              <a:t>Commentator: Richard Arneson, UC San Diego</a:t>
            </a:r>
          </a:p>
          <a:p>
            <a:endParaRPr lang="en-US" sz="2800" b="1" i="1" dirty="0" smtClean="0">
              <a:solidFill>
                <a:srgbClr val="000099"/>
              </a:solidFill>
            </a:endParaRPr>
          </a:p>
          <a:p>
            <a:r>
              <a:rPr lang="en-US" sz="2800" b="1" dirty="0" smtClean="0">
                <a:solidFill>
                  <a:srgbClr val="000099"/>
                </a:solidFill>
              </a:rPr>
              <a:t>DAVID RODIN, Institute for Ethics, Law, and Armed  Conflict, </a:t>
            </a:r>
          </a:p>
          <a:p>
            <a:r>
              <a:rPr lang="en-US" sz="2800" b="1" dirty="0" smtClean="0">
                <a:solidFill>
                  <a:srgbClr val="000099"/>
                </a:solidFill>
              </a:rPr>
              <a:t>Oxford University</a:t>
            </a:r>
          </a:p>
          <a:p>
            <a:r>
              <a:rPr lang="en-US" sz="2400" b="1" i="1" dirty="0" smtClean="0">
                <a:solidFill>
                  <a:srgbClr val="000099"/>
                </a:solidFill>
              </a:rPr>
              <a:t>Commentator: </a:t>
            </a:r>
            <a:r>
              <a:rPr lang="en-US" sz="2400" b="1" i="1" dirty="0" err="1" smtClean="0">
                <a:solidFill>
                  <a:srgbClr val="000099"/>
                </a:solidFill>
              </a:rPr>
              <a:t>Mattias</a:t>
            </a:r>
            <a:r>
              <a:rPr lang="en-US" sz="2400" b="1" i="1" dirty="0" smtClean="0">
                <a:solidFill>
                  <a:srgbClr val="000099"/>
                </a:solidFill>
              </a:rPr>
              <a:t> </a:t>
            </a:r>
            <a:r>
              <a:rPr lang="en-US" sz="2400" b="1" i="1" dirty="0" err="1" smtClean="0">
                <a:solidFill>
                  <a:srgbClr val="000099"/>
                </a:solidFill>
              </a:rPr>
              <a:t>Iser</a:t>
            </a:r>
            <a:r>
              <a:rPr lang="en-US" sz="2400" b="1" i="1" dirty="0" smtClean="0">
                <a:solidFill>
                  <a:srgbClr val="000099"/>
                </a:solidFill>
              </a:rPr>
              <a:t>, Goethe University, Frankfurt</a:t>
            </a:r>
          </a:p>
          <a:p>
            <a:endParaRPr lang="en-US" sz="2800" b="1" dirty="0" smtClean="0">
              <a:solidFill>
                <a:srgbClr val="000099"/>
              </a:solidFill>
            </a:endParaRPr>
          </a:p>
          <a:p>
            <a:r>
              <a:rPr lang="en-US" sz="2800" b="1" dirty="0" smtClean="0">
                <a:solidFill>
                  <a:srgbClr val="000099"/>
                </a:solidFill>
              </a:rPr>
              <a:t>NANCY SHERMAN, Georgetown University</a:t>
            </a:r>
          </a:p>
          <a:p>
            <a:r>
              <a:rPr lang="en-US" sz="2400" b="1" i="1" dirty="0" smtClean="0">
                <a:solidFill>
                  <a:srgbClr val="000099"/>
                </a:solidFill>
              </a:rPr>
              <a:t>Commentator: Bradley </a:t>
            </a:r>
            <a:r>
              <a:rPr lang="en-US" sz="2400" b="1" i="1" dirty="0" err="1" smtClean="0">
                <a:solidFill>
                  <a:srgbClr val="000099"/>
                </a:solidFill>
              </a:rPr>
              <a:t>Strawser</a:t>
            </a:r>
            <a:r>
              <a:rPr lang="en-US" sz="2400" b="1" i="1" dirty="0" smtClean="0">
                <a:solidFill>
                  <a:srgbClr val="000099"/>
                </a:solidFill>
              </a:rPr>
              <a:t>, US Naval Postgraduate School</a:t>
            </a:r>
          </a:p>
          <a:p>
            <a:endParaRPr lang="en-US" sz="2800" b="1" dirty="0" smtClean="0">
              <a:solidFill>
                <a:srgbClr val="000099"/>
              </a:solidFill>
            </a:endParaRPr>
          </a:p>
          <a:p>
            <a:r>
              <a:rPr lang="en-US" sz="2800" b="1" dirty="0" smtClean="0">
                <a:solidFill>
                  <a:srgbClr val="000099"/>
                </a:solidFill>
              </a:rPr>
              <a:t>VICTOR TADROS, University of Warwick School of Law</a:t>
            </a:r>
          </a:p>
          <a:p>
            <a:r>
              <a:rPr lang="en-US" sz="2400" b="1" i="1" dirty="0" smtClean="0">
                <a:solidFill>
                  <a:srgbClr val="000099"/>
                </a:solidFill>
              </a:rPr>
              <a:t>Commentator: Dana Nelkin, UC San Diego</a:t>
            </a:r>
            <a:endParaRPr lang="en-US" sz="2400" b="1" i="1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83549" y="11270962"/>
            <a:ext cx="11821392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1" algn="ctr"/>
            <a:endParaRPr lang="en-US" sz="3200" dirty="0" smtClean="0"/>
          </a:p>
          <a:p>
            <a:pPr lvl="1" algn="ctr"/>
            <a:endParaRPr lang="en-US" sz="3200" dirty="0" smtClean="0"/>
          </a:p>
          <a:p>
            <a:pPr lvl="1" algn="r"/>
            <a:r>
              <a:rPr lang="en-US" sz="3200" dirty="0" smtClean="0"/>
              <a:t>                                      FOR REGISTRATION, CONTACT</a:t>
            </a:r>
          </a:p>
          <a:p>
            <a:pPr algn="r"/>
            <a:r>
              <a:rPr lang="en-US" sz="3200" dirty="0" smtClean="0"/>
              <a:t>			                   PROFESSOR SAM RICKLESS</a:t>
            </a:r>
          </a:p>
          <a:p>
            <a:pPr algn="r"/>
            <a:r>
              <a:rPr lang="en-US" sz="3200" dirty="0" smtClean="0"/>
              <a:t>		                   UCSD PHILOSOPHY DEPARTMENT</a:t>
            </a:r>
          </a:p>
          <a:p>
            <a:pPr algn="r"/>
            <a:r>
              <a:rPr lang="en-US" sz="3200" dirty="0" smtClean="0"/>
              <a:t>	 	</a:t>
            </a:r>
            <a:r>
              <a:rPr lang="en-US" sz="3200" dirty="0" smtClean="0">
                <a:hlinkClick r:id="rId3"/>
              </a:rPr>
              <a:t>SRICKLESS@UCSD.EDU</a:t>
            </a:r>
            <a:endParaRPr lang="en-US" sz="3200" dirty="0" smtClean="0"/>
          </a:p>
          <a:p>
            <a:pPr algn="r"/>
            <a:r>
              <a:rPr lang="en-US" sz="3200" dirty="0" smtClean="0"/>
              <a:t>http://</a:t>
            </a:r>
            <a:r>
              <a:rPr lang="en-US" sz="3200" dirty="0" err="1" smtClean="0"/>
              <a:t>philosophy.ucsd.edu</a:t>
            </a:r>
            <a:r>
              <a:rPr lang="en-US" sz="3200" dirty="0" smtClean="0"/>
              <a:t>/news/</a:t>
            </a:r>
            <a:r>
              <a:rPr lang="en-US" sz="3200" dirty="0" err="1" smtClean="0"/>
              <a:t>symposium.html</a:t>
            </a:r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</p:txBody>
      </p:sp>
      <p:sp>
        <p:nvSpPr>
          <p:cNvPr id="8" name="TextBox 7"/>
          <p:cNvSpPr txBox="1"/>
          <p:nvPr/>
        </p:nvSpPr>
        <p:spPr>
          <a:xfrm flipH="1">
            <a:off x="13825977" y="5928762"/>
            <a:ext cx="9091752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0" u="sng" dirty="0" smtClean="0">
              <a:latin typeface="Arial Black"/>
              <a:cs typeface="Arial Black"/>
            </a:endParaRPr>
          </a:p>
          <a:p>
            <a:pPr algn="ctr"/>
            <a:r>
              <a:rPr lang="en-US" sz="7500" u="sng" dirty="0" smtClean="0">
                <a:latin typeface="Arial Black"/>
                <a:cs typeface="Arial Black"/>
              </a:rPr>
              <a:t>WAR ETHICS</a:t>
            </a:r>
          </a:p>
          <a:p>
            <a:pPr algn="ctr"/>
            <a:r>
              <a:rPr lang="en-US" sz="4000" dirty="0" smtClean="0">
                <a:latin typeface="Arial Black"/>
                <a:cs typeface="Arial Black"/>
              </a:rPr>
              <a:t>A CONFERENCE at </a:t>
            </a:r>
          </a:p>
          <a:p>
            <a:pPr algn="ctr"/>
            <a:r>
              <a:rPr lang="en-US" sz="4000" dirty="0" smtClean="0">
                <a:latin typeface="Arial Black"/>
                <a:cs typeface="Arial Black"/>
              </a:rPr>
              <a:t>UC SAN DIEGO</a:t>
            </a:r>
          </a:p>
          <a:p>
            <a:pPr algn="ctr"/>
            <a:r>
              <a:rPr lang="en-US" sz="4000" b="1" dirty="0" smtClean="0">
                <a:latin typeface="Arial Black"/>
                <a:cs typeface="Arial Black"/>
              </a:rPr>
              <a:t>FACULTY CLUB</a:t>
            </a:r>
          </a:p>
          <a:p>
            <a:pPr algn="ctr"/>
            <a:r>
              <a:rPr lang="en-US" b="1" dirty="0" smtClean="0"/>
              <a:t>MARCH 1-2, 2013 </a:t>
            </a:r>
          </a:p>
          <a:p>
            <a:pPr algn="ctr"/>
            <a:r>
              <a:rPr lang="en-US" b="1" dirty="0" smtClean="0"/>
              <a:t>9:00AM-5:30PM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793268" y="-855361"/>
            <a:ext cx="4374104" cy="40010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5400" dirty="0" smtClean="0"/>
          </a:p>
          <a:p>
            <a:endParaRPr lang="en-US" sz="5400" dirty="0"/>
          </a:p>
          <a:p>
            <a:pPr algn="ctr"/>
            <a:r>
              <a:rPr lang="en-US" sz="6000" dirty="0" smtClean="0">
                <a:latin typeface="Andale Mono"/>
                <a:cs typeface="Andale Mono"/>
              </a:rPr>
              <a:t>ETHICS</a:t>
            </a:r>
          </a:p>
          <a:p>
            <a:pPr algn="ctr"/>
            <a:r>
              <a:rPr lang="en-US" dirty="0" smtClean="0">
                <a:latin typeface="Apple Chancery"/>
                <a:cs typeface="Apple Chancery"/>
              </a:rPr>
              <a:t>- in the -</a:t>
            </a:r>
          </a:p>
          <a:p>
            <a:pPr algn="ctr"/>
            <a:r>
              <a:rPr lang="en-US" sz="4000" dirty="0" smtClean="0">
                <a:latin typeface="Andale Mono"/>
                <a:cs typeface="Andale Mono"/>
              </a:rPr>
              <a:t>PUBLIC SPHERE</a:t>
            </a:r>
            <a:endParaRPr lang="en-US" sz="4000" dirty="0">
              <a:latin typeface="Andale Mono"/>
              <a:cs typeface="Andale Mono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14507553" y="922049"/>
            <a:ext cx="8169885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sz="8000" dirty="0" smtClean="0">
                <a:latin typeface="Calibri (body)"/>
                <a:cs typeface="Calibri (body)"/>
              </a:rPr>
              <a:t>UC </a:t>
            </a:r>
          </a:p>
          <a:p>
            <a:pPr algn="ctr"/>
            <a:r>
              <a:rPr lang="en-US" sz="8000" dirty="0" smtClean="0">
                <a:latin typeface="Calibri (body)"/>
                <a:cs typeface="Calibri (body)"/>
              </a:rPr>
              <a:t>San Diego Philosophy</a:t>
            </a:r>
            <a:endParaRPr lang="en-US" sz="8000" dirty="0">
              <a:latin typeface="Calibri (body)"/>
              <a:cs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54425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177</Words>
  <Application>Microsoft Macintosh PowerPoint</Application>
  <PresentationFormat>Custom</PresentationFormat>
  <Paragraphs>49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Suzanne Degher</cp:lastModifiedBy>
  <cp:revision>38</cp:revision>
  <cp:lastPrinted>2013-01-31T23:53:34Z</cp:lastPrinted>
  <dcterms:created xsi:type="dcterms:W3CDTF">2012-06-08T18:15:45Z</dcterms:created>
  <dcterms:modified xsi:type="dcterms:W3CDTF">2013-02-07T21:41:55Z</dcterms:modified>
</cp:coreProperties>
</file>